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Lst>
  <p:sldSz cx="12192000" cy="6858000"/>
  <p:notesSz cx="6858000" cy="9144000"/>
  <p:defaultTextStyle>
    <a:defPPr>
      <a:defRPr lang="es-C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eg>
</file>

<file path=ppt/media/image5.jpeg>
</file>

<file path=ppt/media/image6.jpeg>
</file>

<file path=ppt/media/image7.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228759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2626673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1023808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6364785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4113207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1092937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2542995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1464124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624907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2979935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8/8/2021</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‹Nº›</a:t>
            </a:fld>
            <a:endParaRPr lang="en-US"/>
          </a:p>
        </p:txBody>
      </p:sp>
    </p:spTree>
    <p:extLst>
      <p:ext uri="{BB962C8B-B14F-4D97-AF65-F5344CB8AC3E}">
        <p14:creationId xmlns:p14="http://schemas.microsoft.com/office/powerpoint/2010/main" val="2207226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8/8/2021</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‹Nº›</a:t>
            </a:fld>
            <a:endParaRPr lang="en-US"/>
          </a:p>
        </p:txBody>
      </p:sp>
    </p:spTree>
    <p:extLst>
      <p:ext uri="{BB962C8B-B14F-4D97-AF65-F5344CB8AC3E}">
        <p14:creationId xmlns:p14="http://schemas.microsoft.com/office/powerpoint/2010/main" val="4280911358"/>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Vídeo 3">
            <a:extLst>
              <a:ext uri="{FF2B5EF4-FFF2-40B4-BE49-F238E27FC236}">
                <a16:creationId xmlns:a16="http://schemas.microsoft.com/office/drawing/2014/main" id="{536C3C61-6941-43CA-9861-A0F46E0BF88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409"/>
          <a:stretch/>
        </p:blipFill>
        <p:spPr>
          <a:xfrm>
            <a:off x="0" y="-2"/>
            <a:ext cx="12207220" cy="6857990"/>
          </a:xfrm>
          <a:prstGeom prst="rect">
            <a:avLst/>
          </a:prstGeom>
        </p:spPr>
      </p:pic>
      <p:sp>
        <p:nvSpPr>
          <p:cNvPr id="11" name="Rectangle 10">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5B19B673-0A68-4F31-9926-26CC716F1D86}"/>
              </a:ext>
            </a:extLst>
          </p:cNvPr>
          <p:cNvSpPr>
            <a:spLocks noGrp="1"/>
          </p:cNvSpPr>
          <p:nvPr>
            <p:ph type="ctrTitle"/>
          </p:nvPr>
        </p:nvSpPr>
        <p:spPr>
          <a:xfrm>
            <a:off x="219820" y="2107698"/>
            <a:ext cx="5265939" cy="2059619"/>
          </a:xfrm>
        </p:spPr>
        <p:txBody>
          <a:bodyPr>
            <a:normAutofit fontScale="90000"/>
          </a:bodyPr>
          <a:lstStyle/>
          <a:p>
            <a:br>
              <a:rPr lang="es-CR" sz="4400" dirty="0"/>
            </a:br>
            <a:r>
              <a:rPr lang="es-CR" sz="2700" b="1" dirty="0"/>
              <a:t>Metodologías del desarrollo de software</a:t>
            </a:r>
            <a:br>
              <a:rPr lang="es-CR" sz="2700" b="1" dirty="0"/>
            </a:br>
            <a:r>
              <a:rPr lang="es-CR" sz="5300" b="1" dirty="0"/>
              <a:t>Modelo en cascada</a:t>
            </a:r>
            <a:endParaRPr lang="es-CR" sz="4400" b="1" dirty="0"/>
          </a:p>
        </p:txBody>
      </p:sp>
      <p:sp>
        <p:nvSpPr>
          <p:cNvPr id="3" name="Subtítulo 2">
            <a:extLst>
              <a:ext uri="{FF2B5EF4-FFF2-40B4-BE49-F238E27FC236}">
                <a16:creationId xmlns:a16="http://schemas.microsoft.com/office/drawing/2014/main" id="{0AA42FE3-468E-4A57-9F2F-04859C2D55D6}"/>
              </a:ext>
            </a:extLst>
          </p:cNvPr>
          <p:cNvSpPr>
            <a:spLocks noGrp="1"/>
          </p:cNvSpPr>
          <p:nvPr>
            <p:ph type="subTitle" idx="1"/>
          </p:nvPr>
        </p:nvSpPr>
        <p:spPr>
          <a:xfrm>
            <a:off x="733478" y="4389098"/>
            <a:ext cx="3810000" cy="1524000"/>
          </a:xfrm>
        </p:spPr>
        <p:txBody>
          <a:bodyPr>
            <a:normAutofit lnSpcReduction="10000"/>
          </a:bodyPr>
          <a:lstStyle/>
          <a:p>
            <a:pPr>
              <a:lnSpc>
                <a:spcPct val="110000"/>
              </a:lnSpc>
            </a:pPr>
            <a:r>
              <a:rPr lang="es-CR" dirty="0"/>
              <a:t>Proyecto 1</a:t>
            </a:r>
          </a:p>
          <a:p>
            <a:pPr>
              <a:lnSpc>
                <a:spcPct val="110000"/>
              </a:lnSpc>
            </a:pPr>
            <a:r>
              <a:rPr lang="es-CR" dirty="0"/>
              <a:t>Sandra Alfaro M</a:t>
            </a:r>
          </a:p>
          <a:p>
            <a:pPr>
              <a:lnSpc>
                <a:spcPct val="110000"/>
              </a:lnSpc>
            </a:pPr>
            <a:r>
              <a:rPr lang="es-CR" dirty="0"/>
              <a:t>08/08/2021</a:t>
            </a:r>
          </a:p>
        </p:txBody>
      </p:sp>
      <p:sp>
        <p:nvSpPr>
          <p:cNvPr id="13" name="Freeform: Shape 12">
            <a:extLst>
              <a:ext uri="{FF2B5EF4-FFF2-40B4-BE49-F238E27FC236}">
                <a16:creationId xmlns:a16="http://schemas.microsoft.com/office/drawing/2014/main" id="{A90EB1ED-CF74-44C2-853E-6177E160A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grpSp>
        <p:nvGrpSpPr>
          <p:cNvPr id="15" name="Group 14">
            <a:extLst>
              <a:ext uri="{FF2B5EF4-FFF2-40B4-BE49-F238E27FC236}">
                <a16:creationId xmlns:a16="http://schemas.microsoft.com/office/drawing/2014/main" id="{57743230-5CA1-4096-8FEF-2A1530D8DD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5829359"/>
            <a:ext cx="4333874" cy="1028642"/>
            <a:chOff x="7153921" y="5829359"/>
            <a:chExt cx="5038078" cy="1028642"/>
          </a:xfrm>
        </p:grpSpPr>
        <p:sp>
          <p:nvSpPr>
            <p:cNvPr id="16" name="Freeform: Shape 15">
              <a:extLst>
                <a:ext uri="{FF2B5EF4-FFF2-40B4-BE49-F238E27FC236}">
                  <a16:creationId xmlns:a16="http://schemas.microsoft.com/office/drawing/2014/main" id="{CEAD3ABE-E984-4D7B-ADC3-7D4D38C970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5"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17" name="Freeform: Shape 16">
              <a:extLst>
                <a:ext uri="{FF2B5EF4-FFF2-40B4-BE49-F238E27FC236}">
                  <a16:creationId xmlns:a16="http://schemas.microsoft.com/office/drawing/2014/main" id="{B18AFE34-D405-4581-A4CC-02072A132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pic>
        <p:nvPicPr>
          <p:cNvPr id="1026" name="Picture 2" descr="Logo INA">
            <a:extLst>
              <a:ext uri="{FF2B5EF4-FFF2-40B4-BE49-F238E27FC236}">
                <a16:creationId xmlns:a16="http://schemas.microsoft.com/office/drawing/2014/main" id="{4FDF759A-EC5F-4569-B45C-B9A88CE64F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571" y="690890"/>
            <a:ext cx="3381375" cy="11715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el proceso en cascada a las metodologías agile en desarrollo software">
            <a:extLst>
              <a:ext uri="{FF2B5EF4-FFF2-40B4-BE49-F238E27FC236}">
                <a16:creationId xmlns:a16="http://schemas.microsoft.com/office/drawing/2014/main" id="{3C54F612-F629-4BA0-A2C2-A3B763B8CA8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9558" r="10333"/>
          <a:stretch/>
        </p:blipFill>
        <p:spPr bwMode="auto">
          <a:xfrm>
            <a:off x="6054029" y="1953793"/>
            <a:ext cx="5148471" cy="326946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0187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E1F795A5-4C75-495D-885A-B6C6799A8904}"/>
              </a:ext>
            </a:extLst>
          </p:cNvPr>
          <p:cNvSpPr>
            <a:spLocks noGrp="1"/>
          </p:cNvSpPr>
          <p:nvPr>
            <p:ph type="body" idx="1"/>
          </p:nvPr>
        </p:nvSpPr>
        <p:spPr>
          <a:xfrm>
            <a:off x="762000" y="311724"/>
            <a:ext cx="5151119" cy="761999"/>
          </a:xfrm>
        </p:spPr>
        <p:txBody>
          <a:bodyPr>
            <a:normAutofit/>
          </a:bodyPr>
          <a:lstStyle/>
          <a:p>
            <a:r>
              <a:rPr lang="es-CR" sz="3200" dirty="0"/>
              <a:t>Ventajas</a:t>
            </a:r>
          </a:p>
        </p:txBody>
      </p:sp>
      <p:sp>
        <p:nvSpPr>
          <p:cNvPr id="4" name="Marcador de contenido 3">
            <a:extLst>
              <a:ext uri="{FF2B5EF4-FFF2-40B4-BE49-F238E27FC236}">
                <a16:creationId xmlns:a16="http://schemas.microsoft.com/office/drawing/2014/main" id="{47FCAAED-16A3-4E90-9BDC-91853346C811}"/>
              </a:ext>
            </a:extLst>
          </p:cNvPr>
          <p:cNvSpPr>
            <a:spLocks noGrp="1"/>
          </p:cNvSpPr>
          <p:nvPr>
            <p:ph sz="half" idx="2"/>
          </p:nvPr>
        </p:nvSpPr>
        <p:spPr>
          <a:xfrm>
            <a:off x="609603" y="1320802"/>
            <a:ext cx="5303516" cy="4858326"/>
          </a:xfrm>
        </p:spPr>
        <p:txBody>
          <a:bodyPr>
            <a:normAutofit fontScale="92500"/>
          </a:bodyPr>
          <a:lstStyle/>
          <a:p>
            <a:pPr algn="l">
              <a:buFont typeface="Arial" panose="020B0604020202020204" pitchFamily="34" charset="0"/>
              <a:buChar char="•"/>
            </a:pPr>
            <a:r>
              <a:rPr lang="es-CR" sz="2000" b="0" i="0" dirty="0">
                <a:solidFill>
                  <a:schemeClr val="tx1"/>
                </a:solidFill>
                <a:effectLst/>
                <a:latin typeface="Nunito"/>
              </a:rPr>
              <a:t>Te ayuda a llevar un orden y organizar tu trabajo.</a:t>
            </a:r>
          </a:p>
          <a:p>
            <a:pPr algn="l">
              <a:buFont typeface="Arial" panose="020B0604020202020204" pitchFamily="34" charset="0"/>
              <a:buChar char="•"/>
            </a:pPr>
            <a:r>
              <a:rPr lang="es-CR" sz="2000" b="0" i="0" dirty="0">
                <a:solidFill>
                  <a:schemeClr val="tx1"/>
                </a:solidFill>
                <a:effectLst/>
                <a:latin typeface="Nunito"/>
              </a:rPr>
              <a:t>Es muy útil si no tienes demasiada experiencia.</a:t>
            </a:r>
          </a:p>
          <a:p>
            <a:pPr algn="l">
              <a:buFont typeface="Arial" panose="020B0604020202020204" pitchFamily="34" charset="0"/>
              <a:buChar char="•"/>
            </a:pPr>
            <a:r>
              <a:rPr lang="es-CR" sz="2000" b="0" i="0" dirty="0">
                <a:solidFill>
                  <a:schemeClr val="tx1"/>
                </a:solidFill>
                <a:effectLst/>
                <a:latin typeface="Nunito"/>
              </a:rPr>
              <a:t>Funciona de manera óptima en la mayoría de los dispositivos.</a:t>
            </a:r>
          </a:p>
          <a:p>
            <a:pPr algn="l">
              <a:buFont typeface="Arial" panose="020B0604020202020204" pitchFamily="34" charset="0"/>
              <a:buChar char="•"/>
            </a:pPr>
            <a:r>
              <a:rPr lang="es-CR" sz="2000" b="0" i="0" dirty="0">
                <a:solidFill>
                  <a:schemeClr val="tx1"/>
                </a:solidFill>
                <a:effectLst/>
                <a:latin typeface="Nunito"/>
              </a:rPr>
              <a:t>Es sencillo y fácil de seguir.</a:t>
            </a:r>
          </a:p>
          <a:p>
            <a:pPr algn="l">
              <a:buFont typeface="Arial" panose="020B0604020202020204" pitchFamily="34" charset="0"/>
              <a:buChar char="•"/>
            </a:pPr>
            <a:r>
              <a:rPr lang="es-CR" sz="2000" b="0" i="0" dirty="0">
                <a:solidFill>
                  <a:schemeClr val="tx1"/>
                </a:solidFill>
                <a:effectLst/>
                <a:latin typeface="Nunito"/>
              </a:rPr>
              <a:t>El modelo en cascada te ayuda a tener claridad en tus objetivos desde el comienzo del proyecto.</a:t>
            </a:r>
          </a:p>
          <a:p>
            <a:pPr algn="l">
              <a:buFont typeface="Arial" panose="020B0604020202020204" pitchFamily="34" charset="0"/>
              <a:buChar char="•"/>
            </a:pPr>
            <a:r>
              <a:rPr lang="es-CR" sz="2000" b="0" i="0" dirty="0">
                <a:solidFill>
                  <a:schemeClr val="tx1"/>
                </a:solidFill>
                <a:effectLst/>
                <a:latin typeface="Nunito"/>
              </a:rPr>
              <a:t>Al encontrar un problema, puedes fácilmente detectar la fase en la que surgió y así arreglarlo más rápidamente</a:t>
            </a:r>
            <a:r>
              <a:rPr lang="es-CR" sz="2000" b="0" i="0" dirty="0">
                <a:solidFill>
                  <a:srgbClr val="181B32"/>
                </a:solidFill>
                <a:effectLst/>
                <a:latin typeface="Nunito"/>
              </a:rPr>
              <a:t>.</a:t>
            </a:r>
          </a:p>
        </p:txBody>
      </p:sp>
      <p:sp>
        <p:nvSpPr>
          <p:cNvPr id="5" name="Marcador de texto 4">
            <a:extLst>
              <a:ext uri="{FF2B5EF4-FFF2-40B4-BE49-F238E27FC236}">
                <a16:creationId xmlns:a16="http://schemas.microsoft.com/office/drawing/2014/main" id="{8E63E237-8F25-4110-9EBB-BB9E16BE21AB}"/>
              </a:ext>
            </a:extLst>
          </p:cNvPr>
          <p:cNvSpPr>
            <a:spLocks noGrp="1"/>
          </p:cNvSpPr>
          <p:nvPr>
            <p:ph type="body" sz="quarter" idx="3"/>
          </p:nvPr>
        </p:nvSpPr>
        <p:spPr>
          <a:xfrm>
            <a:off x="6278878" y="311724"/>
            <a:ext cx="5151122" cy="761999"/>
          </a:xfrm>
        </p:spPr>
        <p:txBody>
          <a:bodyPr>
            <a:normAutofit/>
          </a:bodyPr>
          <a:lstStyle/>
          <a:p>
            <a:r>
              <a:rPr lang="es-CR" sz="3200" dirty="0"/>
              <a:t>Desventajas</a:t>
            </a:r>
          </a:p>
        </p:txBody>
      </p:sp>
      <p:sp>
        <p:nvSpPr>
          <p:cNvPr id="6" name="Marcador de contenido 5">
            <a:extLst>
              <a:ext uri="{FF2B5EF4-FFF2-40B4-BE49-F238E27FC236}">
                <a16:creationId xmlns:a16="http://schemas.microsoft.com/office/drawing/2014/main" id="{C3FA3D59-3000-4670-8B0F-186ECC43833A}"/>
              </a:ext>
            </a:extLst>
          </p:cNvPr>
          <p:cNvSpPr>
            <a:spLocks noGrp="1"/>
          </p:cNvSpPr>
          <p:nvPr>
            <p:ph sz="quarter" idx="4"/>
          </p:nvPr>
        </p:nvSpPr>
        <p:spPr>
          <a:xfrm>
            <a:off x="6206836" y="1320802"/>
            <a:ext cx="5223164" cy="5225474"/>
          </a:xfrm>
        </p:spPr>
        <p:txBody>
          <a:bodyPr>
            <a:normAutofit fontScale="47500" lnSpcReduction="20000"/>
          </a:bodyPr>
          <a:lstStyle/>
          <a:p>
            <a:pPr algn="l">
              <a:buFont typeface="Arial" panose="020B0604020202020204" pitchFamily="34" charset="0"/>
              <a:buChar char="•"/>
            </a:pPr>
            <a:r>
              <a:rPr lang="es-CR" sz="4000" b="0" i="0" dirty="0">
                <a:solidFill>
                  <a:schemeClr val="tx1"/>
                </a:solidFill>
                <a:effectLst/>
                <a:latin typeface="Nunito"/>
              </a:rPr>
              <a:t>Si estás realizando un proyecto grande o muy complejo, puede que sea más difícil dividirlo en fases ordenadas, por lo que este sistema puede no ser el más adecuado.</a:t>
            </a:r>
          </a:p>
          <a:p>
            <a:pPr algn="l">
              <a:buFont typeface="Arial" panose="020B0604020202020204" pitchFamily="34" charset="0"/>
              <a:buChar char="•"/>
            </a:pPr>
            <a:r>
              <a:rPr lang="es-CR" sz="4000" b="0" i="0" dirty="0">
                <a:solidFill>
                  <a:schemeClr val="tx1"/>
                </a:solidFill>
                <a:effectLst/>
                <a:latin typeface="Nunito"/>
              </a:rPr>
              <a:t>Debido a la forma de trabajo lineal, tienes menos tiempo para concluir cada una de las etapas del modelo en cascada.</a:t>
            </a:r>
          </a:p>
          <a:p>
            <a:pPr algn="l">
              <a:buFont typeface="Arial" panose="020B0604020202020204" pitchFamily="34" charset="0"/>
              <a:buChar char="•"/>
            </a:pPr>
            <a:r>
              <a:rPr lang="es-CR" sz="4000" b="0" i="0" dirty="0">
                <a:solidFill>
                  <a:schemeClr val="tx1"/>
                </a:solidFill>
                <a:effectLst/>
                <a:latin typeface="Nunito"/>
              </a:rPr>
              <a:t>No puedes pasar a la etapa siguiente hasta que completes la anterior.</a:t>
            </a:r>
          </a:p>
          <a:p>
            <a:pPr algn="l">
              <a:buFont typeface="Arial" panose="020B0604020202020204" pitchFamily="34" charset="0"/>
              <a:buChar char="•"/>
            </a:pPr>
            <a:r>
              <a:rPr lang="es-CR" sz="4000" b="0" i="0" dirty="0">
                <a:solidFill>
                  <a:schemeClr val="tx1"/>
                </a:solidFill>
                <a:effectLst/>
                <a:latin typeface="Nunito"/>
              </a:rPr>
              <a:t>En ocasiones, los fallos no se detectan hasta la última fase del desarrollo, por lo que, para resolverlo tendrás que regresar a las fases anteriores y repetirlas o modificarlas.</a:t>
            </a:r>
          </a:p>
          <a:p>
            <a:endParaRPr lang="es-CR" dirty="0"/>
          </a:p>
        </p:txBody>
      </p:sp>
    </p:spTree>
    <p:extLst>
      <p:ext uri="{BB962C8B-B14F-4D97-AF65-F5344CB8AC3E}">
        <p14:creationId xmlns:p14="http://schemas.microsoft.com/office/powerpoint/2010/main" val="2551779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CCD304A-3EB0-4C5F-9603-A7CC715DF839}"/>
              </a:ext>
            </a:extLst>
          </p:cNvPr>
          <p:cNvSpPr>
            <a:spLocks noGrp="1"/>
          </p:cNvSpPr>
          <p:nvPr>
            <p:ph idx="1"/>
          </p:nvPr>
        </p:nvSpPr>
        <p:spPr>
          <a:xfrm>
            <a:off x="762000" y="980982"/>
            <a:ext cx="10668000" cy="4603072"/>
          </a:xfrm>
        </p:spPr>
        <p:txBody>
          <a:bodyPr>
            <a:normAutofit fontScale="92500"/>
          </a:bodyPr>
          <a:lstStyle/>
          <a:p>
            <a:pPr algn="l"/>
            <a:r>
              <a:rPr lang="es-CR" b="1" i="1" dirty="0">
                <a:solidFill>
                  <a:schemeClr val="tx1"/>
                </a:solidFill>
                <a:effectLst/>
                <a:latin typeface="Gilroy"/>
              </a:rPr>
              <a:t>3. Implementación</a:t>
            </a:r>
          </a:p>
          <a:p>
            <a:pPr marL="0" indent="0" algn="l">
              <a:buNone/>
            </a:pPr>
            <a:r>
              <a:rPr lang="es-CR" b="0" i="0" dirty="0">
                <a:solidFill>
                  <a:schemeClr val="tx1"/>
                </a:solidFill>
                <a:effectLst/>
                <a:latin typeface="Nunito"/>
              </a:rPr>
              <a:t>En la etapa de implementación deberás realizar una traducción de todos los elementos del diseño que preparaste en la etapa previa al lenguaje de software.</a:t>
            </a:r>
          </a:p>
          <a:p>
            <a:pPr algn="l"/>
            <a:r>
              <a:rPr lang="es-CR" b="1" i="1" dirty="0">
                <a:solidFill>
                  <a:schemeClr val="tx1"/>
                </a:solidFill>
                <a:effectLst/>
                <a:latin typeface="Gilroy"/>
              </a:rPr>
              <a:t>4. Verificación</a:t>
            </a:r>
          </a:p>
          <a:p>
            <a:pPr marL="0" indent="0" algn="l">
              <a:buNone/>
            </a:pPr>
            <a:r>
              <a:rPr lang="es-CR" b="0" i="0" dirty="0">
                <a:solidFill>
                  <a:schemeClr val="tx1"/>
                </a:solidFill>
                <a:effectLst/>
                <a:latin typeface="Nunito"/>
              </a:rPr>
              <a:t>En esta fase del modelo de cascada debes probar y ejecutar el código final y verificar su funcionamiento. Es necesario que compares tus resultados finales con los objetivos iniciales y compruebes si cumpliste con cada uno de ellos.</a:t>
            </a:r>
          </a:p>
          <a:p>
            <a:pPr marL="0" indent="0" algn="l">
              <a:buNone/>
            </a:pPr>
            <a:endParaRPr lang="es-CR" dirty="0"/>
          </a:p>
        </p:txBody>
      </p:sp>
    </p:spTree>
    <p:extLst>
      <p:ext uri="{BB962C8B-B14F-4D97-AF65-F5344CB8AC3E}">
        <p14:creationId xmlns:p14="http://schemas.microsoft.com/office/powerpoint/2010/main" val="722533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76" name="Freeform: Shape 134">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3077" name="Freeform: Shape 136">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3078" name="Freeform: Shape 138">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3079" name="Rectangle 140">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3074" name="Picture 2" descr="La IA para el desarrollo de software ya está aquí - IntelDig">
            <a:extLst>
              <a:ext uri="{FF2B5EF4-FFF2-40B4-BE49-F238E27FC236}">
                <a16:creationId xmlns:a16="http://schemas.microsoft.com/office/drawing/2014/main" id="{4F2369A6-05E2-41A9-949D-B701DC324C9B}"/>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1017" r="11016" b="-1"/>
          <a:stretch/>
        </p:blipFill>
        <p:spPr bwMode="auto">
          <a:xfrm>
            <a:off x="5264728" y="2"/>
            <a:ext cx="6927272" cy="5330949"/>
          </a:xfrm>
          <a:custGeom>
            <a:avLst/>
            <a:gdLst/>
            <a:ahLst/>
            <a:cxnLst/>
            <a:rect l="l" t="t" r="r" b="b"/>
            <a:pathLst>
              <a:path w="6927272" h="5330949">
                <a:moveTo>
                  <a:pt x="0" y="0"/>
                </a:moveTo>
                <a:lnTo>
                  <a:pt x="6927272" y="0"/>
                </a:lnTo>
                <a:lnTo>
                  <a:pt x="6927272" y="3912793"/>
                </a:lnTo>
                <a:lnTo>
                  <a:pt x="6884989" y="4002742"/>
                </a:lnTo>
                <a:cubicBezTo>
                  <a:pt x="6799406" y="4174873"/>
                  <a:pt x="6702812" y="4339578"/>
                  <a:pt x="6592028" y="4494163"/>
                </a:cubicBezTo>
                <a:cubicBezTo>
                  <a:pt x="5802121" y="5596640"/>
                  <a:pt x="4821632" y="5380883"/>
                  <a:pt x="3742808" y="5122218"/>
                </a:cubicBezTo>
                <a:cubicBezTo>
                  <a:pt x="2131653" y="4735722"/>
                  <a:pt x="759367" y="4191689"/>
                  <a:pt x="326623" y="2148182"/>
                </a:cubicBezTo>
                <a:cubicBezTo>
                  <a:pt x="186907" y="1488770"/>
                  <a:pt x="67840" y="834043"/>
                  <a:pt x="13721" y="201231"/>
                </a:cubicBezTo>
                <a:close/>
              </a:path>
            </a:pathLst>
          </a:custGeom>
          <a:noFill/>
          <a:extLst>
            <a:ext uri="{909E8E84-426E-40DD-AFC4-6F175D3DCCD1}">
              <a14:hiddenFill xmlns:a14="http://schemas.microsoft.com/office/drawing/2010/main">
                <a:solidFill>
                  <a:srgbClr val="FFFFFF"/>
                </a:solidFill>
              </a14:hiddenFill>
            </a:ext>
          </a:extLst>
        </p:spPr>
      </p:pic>
      <p:sp>
        <p:nvSpPr>
          <p:cNvPr id="3080" name="Freeform: Shape 142">
            <a:extLst>
              <a:ext uri="{FF2B5EF4-FFF2-40B4-BE49-F238E27FC236}">
                <a16:creationId xmlns:a16="http://schemas.microsoft.com/office/drawing/2014/main" id="{A9896C11-F8DF-437A-B349-8AFD602D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791199" y="-1219198"/>
            <a:ext cx="5181601" cy="7620000"/>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 name="CuadroTexto 3">
            <a:extLst>
              <a:ext uri="{FF2B5EF4-FFF2-40B4-BE49-F238E27FC236}">
                <a16:creationId xmlns:a16="http://schemas.microsoft.com/office/drawing/2014/main" id="{2987C7E5-74FB-4AAD-9C91-D9D2A821032B}"/>
              </a:ext>
            </a:extLst>
          </p:cNvPr>
          <p:cNvSpPr txBox="1"/>
          <p:nvPr/>
        </p:nvSpPr>
        <p:spPr>
          <a:xfrm>
            <a:off x="448492" y="2322378"/>
            <a:ext cx="5961544" cy="2677656"/>
          </a:xfrm>
          <a:prstGeom prst="rect">
            <a:avLst/>
          </a:prstGeom>
          <a:noFill/>
        </p:spPr>
        <p:txBody>
          <a:bodyPr wrap="square" rtlCol="0">
            <a:spAutoFit/>
          </a:bodyPr>
          <a:lstStyle/>
          <a:p>
            <a:pPr algn="l"/>
            <a:r>
              <a:rPr lang="es-CR" sz="2400" b="1" i="0" dirty="0">
                <a:effectLst/>
                <a:latin typeface="Gilroy"/>
              </a:rPr>
              <a:t>5. Mantenimiento</a:t>
            </a:r>
          </a:p>
          <a:p>
            <a:pPr algn="l"/>
            <a:r>
              <a:rPr lang="es-CR" sz="2400" b="0" i="0" dirty="0">
                <a:effectLst/>
                <a:latin typeface="Nunito"/>
              </a:rPr>
              <a:t>Finalmente, es momento de analizar los resultados del paso anterior y realizar los cambios pertinentes (si es que son necesarios), para dar por concluido el proyecto.</a:t>
            </a:r>
          </a:p>
          <a:p>
            <a:endParaRPr lang="es-CR" sz="2400" dirty="0"/>
          </a:p>
        </p:txBody>
      </p:sp>
    </p:spTree>
    <p:extLst>
      <p:ext uri="{BB962C8B-B14F-4D97-AF65-F5344CB8AC3E}">
        <p14:creationId xmlns:p14="http://schemas.microsoft.com/office/powerpoint/2010/main" val="2620042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100" name="Freeform: Shape 70">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4101" name="Freeform: Shape 72">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4102" name="Freeform: Shape 74">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4103" name="Rectangle 76">
            <a:extLst>
              <a:ext uri="{FF2B5EF4-FFF2-40B4-BE49-F238E27FC236}">
                <a16:creationId xmlns:a16="http://schemas.microsoft.com/office/drawing/2014/main" id="{21A32728-C5F7-449E-8F69-191DD1BC3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ventajas del modelo cascada">
            <a:extLst>
              <a:ext uri="{FF2B5EF4-FFF2-40B4-BE49-F238E27FC236}">
                <a16:creationId xmlns:a16="http://schemas.microsoft.com/office/drawing/2014/main" id="{0826DECF-CAF4-49F5-B09A-07510C37AD4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112"/>
          <a:stretch/>
        </p:blipFill>
        <p:spPr bwMode="auto">
          <a:xfrm>
            <a:off x="-2" y="-2"/>
            <a:ext cx="11429995" cy="6858001"/>
          </a:xfrm>
          <a:custGeom>
            <a:avLst/>
            <a:gdLst/>
            <a:ahLst/>
            <a:cxnLst/>
            <a:rect l="l" t="t" r="r" b="b"/>
            <a:pathLst>
              <a:path w="11429995" h="6858001">
                <a:moveTo>
                  <a:pt x="0" y="0"/>
                </a:moveTo>
                <a:lnTo>
                  <a:pt x="7624254" y="0"/>
                </a:lnTo>
                <a:lnTo>
                  <a:pt x="7862589" y="52181"/>
                </a:lnTo>
                <a:cubicBezTo>
                  <a:pt x="10504017" y="652275"/>
                  <a:pt x="11363091" y="1531476"/>
                  <a:pt x="11414106" y="2360939"/>
                </a:cubicBezTo>
                <a:cubicBezTo>
                  <a:pt x="11427932" y="2579799"/>
                  <a:pt x="11433644" y="2800687"/>
                  <a:pt x="11427598" y="3022918"/>
                </a:cubicBezTo>
                <a:cubicBezTo>
                  <a:pt x="11393176" y="4286859"/>
                  <a:pt x="10977952" y="5594221"/>
                  <a:pt x="9507339" y="6818588"/>
                </a:cubicBezTo>
                <a:lnTo>
                  <a:pt x="9458552" y="6858001"/>
                </a:lnTo>
                <a:lnTo>
                  <a:pt x="0" y="6858001"/>
                </a:lnTo>
                <a:close/>
              </a:path>
            </a:pathLst>
          </a:custGeom>
          <a:noFill/>
          <a:extLst>
            <a:ext uri="{909E8E84-426E-40DD-AFC4-6F175D3DCCD1}">
              <a14:hiddenFill xmlns:a14="http://schemas.microsoft.com/office/drawing/2010/main">
                <a:solidFill>
                  <a:srgbClr val="FFFFFF"/>
                </a:solidFill>
              </a14:hiddenFill>
            </a:ext>
          </a:extLst>
        </p:spPr>
      </p:pic>
      <p:sp>
        <p:nvSpPr>
          <p:cNvPr id="4104" name="Freeform: Shape 78">
            <a:extLst>
              <a:ext uri="{FF2B5EF4-FFF2-40B4-BE49-F238E27FC236}">
                <a16:creationId xmlns:a16="http://schemas.microsoft.com/office/drawing/2014/main" id="{28F539D3-3C02-4EDE-8291-375F97A20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417925">
            <a:off x="7129332" y="1277529"/>
            <a:ext cx="5553331" cy="4302939"/>
          </a:xfrm>
          <a:custGeom>
            <a:avLst/>
            <a:gdLst>
              <a:gd name="connsiteX0" fmla="*/ 4594048 w 9861488"/>
              <a:gd name="connsiteY0" fmla="*/ 11458472 h 11458472"/>
              <a:gd name="connsiteX1" fmla="*/ 0 w 9861488"/>
              <a:gd name="connsiteY1" fmla="*/ 5948221 h 11458472"/>
              <a:gd name="connsiteX2" fmla="*/ 1863 w 9861488"/>
              <a:gd name="connsiteY2" fmla="*/ 5698862 h 11458472"/>
              <a:gd name="connsiteX3" fmla="*/ 320025 w 9861488"/>
              <a:gd name="connsiteY3" fmla="*/ 3799836 h 11458472"/>
              <a:gd name="connsiteX4" fmla="*/ 3430486 w 9861488"/>
              <a:gd name="connsiteY4" fmla="*/ 295907 h 11458472"/>
              <a:gd name="connsiteX5" fmla="*/ 3863859 w 9861488"/>
              <a:gd name="connsiteY5" fmla="*/ 55612 h 11458472"/>
              <a:gd name="connsiteX6" fmla="*/ 3969651 w 9861488"/>
              <a:gd name="connsiteY6" fmla="*/ 0 h 11458472"/>
              <a:gd name="connsiteX7" fmla="*/ 9861488 w 9861488"/>
              <a:gd name="connsiteY7" fmla="*/ 7066862 h 11458472"/>
              <a:gd name="connsiteX8" fmla="*/ 4594048 w 9861488"/>
              <a:gd name="connsiteY8" fmla="*/ 11458472 h 11458472"/>
              <a:gd name="connsiteX0" fmla="*/ 0 w 9861488"/>
              <a:gd name="connsiteY0" fmla="*/ 5948221 h 11549912"/>
              <a:gd name="connsiteX1" fmla="*/ 1863 w 9861488"/>
              <a:gd name="connsiteY1" fmla="*/ 5698862 h 11549912"/>
              <a:gd name="connsiteX2" fmla="*/ 320025 w 9861488"/>
              <a:gd name="connsiteY2" fmla="*/ 3799836 h 11549912"/>
              <a:gd name="connsiteX3" fmla="*/ 3430486 w 9861488"/>
              <a:gd name="connsiteY3" fmla="*/ 295907 h 11549912"/>
              <a:gd name="connsiteX4" fmla="*/ 3863859 w 9861488"/>
              <a:gd name="connsiteY4" fmla="*/ 55612 h 11549912"/>
              <a:gd name="connsiteX5" fmla="*/ 3969651 w 9861488"/>
              <a:gd name="connsiteY5" fmla="*/ 0 h 11549912"/>
              <a:gd name="connsiteX6" fmla="*/ 9861488 w 9861488"/>
              <a:gd name="connsiteY6" fmla="*/ 7066862 h 11549912"/>
              <a:gd name="connsiteX7" fmla="*/ 4685488 w 9861488"/>
              <a:gd name="connsiteY7" fmla="*/ 11549912 h 11549912"/>
              <a:gd name="connsiteX0" fmla="*/ 0 w 9861488"/>
              <a:gd name="connsiteY0" fmla="*/ 5948221 h 7066862"/>
              <a:gd name="connsiteX1" fmla="*/ 1863 w 9861488"/>
              <a:gd name="connsiteY1" fmla="*/ 5698862 h 7066862"/>
              <a:gd name="connsiteX2" fmla="*/ 320025 w 9861488"/>
              <a:gd name="connsiteY2" fmla="*/ 3799836 h 7066862"/>
              <a:gd name="connsiteX3" fmla="*/ 3430486 w 9861488"/>
              <a:gd name="connsiteY3" fmla="*/ 295907 h 7066862"/>
              <a:gd name="connsiteX4" fmla="*/ 3863859 w 9861488"/>
              <a:gd name="connsiteY4" fmla="*/ 55612 h 7066862"/>
              <a:gd name="connsiteX5" fmla="*/ 3969651 w 9861488"/>
              <a:gd name="connsiteY5" fmla="*/ 0 h 7066862"/>
              <a:gd name="connsiteX6" fmla="*/ 9861488 w 9861488"/>
              <a:gd name="connsiteY6" fmla="*/ 7066862 h 7066862"/>
              <a:gd name="connsiteX0" fmla="*/ 0 w 3969651"/>
              <a:gd name="connsiteY0" fmla="*/ 5948221 h 5948221"/>
              <a:gd name="connsiteX1" fmla="*/ 1863 w 3969651"/>
              <a:gd name="connsiteY1" fmla="*/ 5698862 h 5948221"/>
              <a:gd name="connsiteX2" fmla="*/ 320025 w 3969651"/>
              <a:gd name="connsiteY2" fmla="*/ 3799836 h 5948221"/>
              <a:gd name="connsiteX3" fmla="*/ 3430486 w 3969651"/>
              <a:gd name="connsiteY3" fmla="*/ 295907 h 5948221"/>
              <a:gd name="connsiteX4" fmla="*/ 3863859 w 3969651"/>
              <a:gd name="connsiteY4" fmla="*/ 55612 h 5948221"/>
              <a:gd name="connsiteX5" fmla="*/ 3969651 w 3969651"/>
              <a:gd name="connsiteY5" fmla="*/ 0 h 594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651" h="5948221">
                <a:moveTo>
                  <a:pt x="0" y="5948221"/>
                </a:moveTo>
                <a:lnTo>
                  <a:pt x="1863" y="5698862"/>
                </a:lnTo>
                <a:cubicBezTo>
                  <a:pt x="27184" y="5017139"/>
                  <a:pt x="133214" y="4368297"/>
                  <a:pt x="320025" y="3799836"/>
                </a:cubicBezTo>
                <a:cubicBezTo>
                  <a:pt x="810579" y="2305232"/>
                  <a:pt x="2027133" y="1118138"/>
                  <a:pt x="3430486" y="295907"/>
                </a:cubicBezTo>
                <a:cubicBezTo>
                  <a:pt x="3545941" y="228312"/>
                  <a:pt x="3692079" y="146862"/>
                  <a:pt x="3863859" y="55612"/>
                </a:cubicBezTo>
                <a:lnTo>
                  <a:pt x="3969651" y="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Tree>
    <p:extLst>
      <p:ext uri="{BB962C8B-B14F-4D97-AF65-F5344CB8AC3E}">
        <p14:creationId xmlns:p14="http://schemas.microsoft.com/office/powerpoint/2010/main" val="2498773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35F6C2-F8D5-4073-B8E8-3A75958B20AA}"/>
              </a:ext>
            </a:extLst>
          </p:cNvPr>
          <p:cNvSpPr>
            <a:spLocks noGrp="1"/>
          </p:cNvSpPr>
          <p:nvPr>
            <p:ph type="title"/>
          </p:nvPr>
        </p:nvSpPr>
        <p:spPr>
          <a:xfrm>
            <a:off x="762000" y="1578746"/>
            <a:ext cx="10668000" cy="1524000"/>
          </a:xfrm>
        </p:spPr>
        <p:txBody>
          <a:bodyPr/>
          <a:lstStyle/>
          <a:p>
            <a:r>
              <a:rPr lang="es-CR" dirty="0"/>
              <a:t>Modelo cascada</a:t>
            </a:r>
          </a:p>
        </p:txBody>
      </p:sp>
      <p:sp>
        <p:nvSpPr>
          <p:cNvPr id="3" name="Marcador de contenido 2">
            <a:extLst>
              <a:ext uri="{FF2B5EF4-FFF2-40B4-BE49-F238E27FC236}">
                <a16:creationId xmlns:a16="http://schemas.microsoft.com/office/drawing/2014/main" id="{61215820-01BA-49E5-928B-8C1F2265F700}"/>
              </a:ext>
            </a:extLst>
          </p:cNvPr>
          <p:cNvSpPr>
            <a:spLocks noGrp="1"/>
          </p:cNvSpPr>
          <p:nvPr>
            <p:ph idx="1"/>
          </p:nvPr>
        </p:nvSpPr>
        <p:spPr>
          <a:xfrm>
            <a:off x="762000" y="2880804"/>
            <a:ext cx="10668000" cy="1939771"/>
          </a:xfrm>
        </p:spPr>
        <p:txBody>
          <a:bodyPr>
            <a:normAutofit/>
          </a:bodyPr>
          <a:lstStyle/>
          <a:p>
            <a:pPr algn="l"/>
            <a:r>
              <a:rPr lang="es-CR" b="0" i="0" dirty="0">
                <a:solidFill>
                  <a:schemeClr val="tx1"/>
                </a:solidFill>
                <a:effectLst/>
                <a:latin typeface="Nunito"/>
              </a:rPr>
              <a:t> Este método, originalmente fue propuesto en 1970 por Winston W. Royce, y es también conocido como </a:t>
            </a:r>
            <a:r>
              <a:rPr lang="es-CR" b="1" i="0" dirty="0">
                <a:solidFill>
                  <a:schemeClr val="tx1"/>
                </a:solidFill>
                <a:effectLst/>
                <a:latin typeface="Nunito"/>
              </a:rPr>
              <a:t>modelo lineal o modelo de ciclo de vida de un programa.</a:t>
            </a:r>
            <a:endParaRPr lang="es-CR" b="0" i="0" dirty="0">
              <a:solidFill>
                <a:schemeClr val="tx1"/>
              </a:solidFill>
              <a:effectLst/>
              <a:latin typeface="Nunito"/>
            </a:endParaRPr>
          </a:p>
          <a:p>
            <a:pPr marL="0" indent="0">
              <a:buNone/>
            </a:pPr>
            <a:endParaRPr lang="es-CR" dirty="0"/>
          </a:p>
        </p:txBody>
      </p:sp>
    </p:spTree>
    <p:extLst>
      <p:ext uri="{BB962C8B-B14F-4D97-AF65-F5344CB8AC3E}">
        <p14:creationId xmlns:p14="http://schemas.microsoft.com/office/powerpoint/2010/main" val="2959457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CDB6B7-808E-4804-9498-B3A950D379D4}"/>
              </a:ext>
            </a:extLst>
          </p:cNvPr>
          <p:cNvSpPr>
            <a:spLocks noGrp="1"/>
          </p:cNvSpPr>
          <p:nvPr>
            <p:ph type="title"/>
          </p:nvPr>
        </p:nvSpPr>
        <p:spPr/>
        <p:txBody>
          <a:bodyPr/>
          <a:lstStyle/>
          <a:p>
            <a:r>
              <a:rPr lang="es-CR" dirty="0"/>
              <a:t>¿Qué es el modelo cascada?</a:t>
            </a:r>
          </a:p>
        </p:txBody>
      </p:sp>
      <p:sp>
        <p:nvSpPr>
          <p:cNvPr id="3" name="Marcador de contenido 2">
            <a:extLst>
              <a:ext uri="{FF2B5EF4-FFF2-40B4-BE49-F238E27FC236}">
                <a16:creationId xmlns:a16="http://schemas.microsoft.com/office/drawing/2014/main" id="{54E89568-EE72-4EC6-B2F4-B35D1724B7AA}"/>
              </a:ext>
            </a:extLst>
          </p:cNvPr>
          <p:cNvSpPr>
            <a:spLocks noGrp="1"/>
          </p:cNvSpPr>
          <p:nvPr>
            <p:ph idx="1"/>
          </p:nvPr>
        </p:nvSpPr>
        <p:spPr/>
        <p:txBody>
          <a:bodyPr>
            <a:normAutofit fontScale="92500"/>
          </a:bodyPr>
          <a:lstStyle/>
          <a:p>
            <a:r>
              <a:rPr lang="es-CR" b="0" i="0" dirty="0">
                <a:solidFill>
                  <a:schemeClr val="tx1"/>
                </a:solidFill>
                <a:effectLst/>
                <a:latin typeface="Nunito"/>
              </a:rPr>
              <a:t>El modelo en cascada o </a:t>
            </a:r>
            <a:r>
              <a:rPr lang="es-CR" b="0" i="1" dirty="0" err="1">
                <a:solidFill>
                  <a:schemeClr val="tx1"/>
                </a:solidFill>
                <a:effectLst/>
                <a:latin typeface="Nunito"/>
              </a:rPr>
              <a:t>waterfall</a:t>
            </a:r>
            <a:r>
              <a:rPr lang="es-CR" b="0" i="1" dirty="0">
                <a:solidFill>
                  <a:schemeClr val="tx1"/>
                </a:solidFill>
                <a:effectLst/>
                <a:latin typeface="Nunito"/>
              </a:rPr>
              <a:t> </a:t>
            </a:r>
            <a:r>
              <a:rPr lang="es-CR" b="0" i="1" dirty="0" err="1">
                <a:solidFill>
                  <a:schemeClr val="tx1"/>
                </a:solidFill>
                <a:effectLst/>
                <a:latin typeface="Nunito"/>
              </a:rPr>
              <a:t>model</a:t>
            </a:r>
            <a:r>
              <a:rPr lang="es-CR" b="0" i="0" dirty="0">
                <a:solidFill>
                  <a:schemeClr val="tx1"/>
                </a:solidFill>
                <a:effectLst/>
                <a:latin typeface="Nunito"/>
              </a:rPr>
              <a:t>, es la propuesta de un enfoque metodológico que consiste en ordenar de forma lineal las distintas etapas que debes de seguir al momento de desarrollar tu software. </a:t>
            </a:r>
          </a:p>
          <a:p>
            <a:pPr algn="l"/>
            <a:r>
              <a:rPr lang="es-CR" b="0" i="0" dirty="0">
                <a:solidFill>
                  <a:schemeClr val="tx1"/>
                </a:solidFill>
                <a:effectLst/>
                <a:latin typeface="Nunito"/>
              </a:rPr>
              <a:t>El nombre de este modelo se debe a la manera en la que se dividen y se llevan a cabo cada una de las fases de su proceso, ya que se realiza de manera escalonada, siguiendo una secuencia ordenada desde la primera hasta la última etapa.</a:t>
            </a:r>
            <a:endParaRPr lang="es-CR" dirty="0">
              <a:solidFill>
                <a:schemeClr val="tx1"/>
              </a:solidFill>
            </a:endParaRPr>
          </a:p>
        </p:txBody>
      </p:sp>
    </p:spTree>
    <p:extLst>
      <p:ext uri="{BB962C8B-B14F-4D97-AF65-F5344CB8AC3E}">
        <p14:creationId xmlns:p14="http://schemas.microsoft.com/office/powerpoint/2010/main" val="4090669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28" name="Rectangle 70">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Qué es el modelo en cascada?">
            <a:extLst>
              <a:ext uri="{FF2B5EF4-FFF2-40B4-BE49-F238E27FC236}">
                <a16:creationId xmlns:a16="http://schemas.microsoft.com/office/drawing/2014/main" id="{785CEB6B-0827-4F41-B36A-024FBA6FE71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8653" r="10092" b="-1"/>
          <a:stretch/>
        </p:blipFill>
        <p:spPr bwMode="auto">
          <a:xfrm>
            <a:off x="1" y="10"/>
            <a:ext cx="5265919" cy="6857990"/>
          </a:xfrm>
          <a:custGeom>
            <a:avLst/>
            <a:gdLst/>
            <a:ahLst/>
            <a:cxnLst/>
            <a:rect l="l" t="t" r="r" b="b"/>
            <a:pathLst>
              <a:path w="5265919" h="6858000">
                <a:moveTo>
                  <a:pt x="0" y="0"/>
                </a:moveTo>
                <a:lnTo>
                  <a:pt x="1928158" y="0"/>
                </a:lnTo>
                <a:lnTo>
                  <a:pt x="2086666" y="218181"/>
                </a:lnTo>
                <a:cubicBezTo>
                  <a:pt x="2695854" y="1023180"/>
                  <a:pt x="3451052" y="1818277"/>
                  <a:pt x="4009668" y="2631787"/>
                </a:cubicBezTo>
                <a:cubicBezTo>
                  <a:pt x="4741122" y="3696928"/>
                  <a:pt x="5292623" y="4799581"/>
                  <a:pt x="5264920" y="5672947"/>
                </a:cubicBezTo>
                <a:cubicBezTo>
                  <a:pt x="5253483" y="6040467"/>
                  <a:pt x="5142899" y="6348559"/>
                  <a:pt x="4962841" y="6612444"/>
                </a:cubicBezTo>
                <a:cubicBezTo>
                  <a:pt x="4925329" y="6667420"/>
                  <a:pt x="4884801" y="6720477"/>
                  <a:pt x="4841526" y="6771753"/>
                </a:cubicBezTo>
                <a:lnTo>
                  <a:pt x="4761562"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029" name="Freeform: Shape 72">
            <a:extLst>
              <a:ext uri="{FF2B5EF4-FFF2-40B4-BE49-F238E27FC236}">
                <a16:creationId xmlns:a16="http://schemas.microsoft.com/office/drawing/2014/main" id="{E3588014-99E8-44C1-BB9D-26C13B241D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789134">
            <a:off x="1570515" y="454890"/>
            <a:ext cx="3969651" cy="5948221"/>
          </a:xfrm>
          <a:custGeom>
            <a:avLst/>
            <a:gdLst>
              <a:gd name="connsiteX0" fmla="*/ 4594048 w 9861488"/>
              <a:gd name="connsiteY0" fmla="*/ 11458472 h 11458472"/>
              <a:gd name="connsiteX1" fmla="*/ 0 w 9861488"/>
              <a:gd name="connsiteY1" fmla="*/ 5948221 h 11458472"/>
              <a:gd name="connsiteX2" fmla="*/ 1863 w 9861488"/>
              <a:gd name="connsiteY2" fmla="*/ 5698862 h 11458472"/>
              <a:gd name="connsiteX3" fmla="*/ 320025 w 9861488"/>
              <a:gd name="connsiteY3" fmla="*/ 3799836 h 11458472"/>
              <a:gd name="connsiteX4" fmla="*/ 3430486 w 9861488"/>
              <a:gd name="connsiteY4" fmla="*/ 295907 h 11458472"/>
              <a:gd name="connsiteX5" fmla="*/ 3863859 w 9861488"/>
              <a:gd name="connsiteY5" fmla="*/ 55612 h 11458472"/>
              <a:gd name="connsiteX6" fmla="*/ 3969651 w 9861488"/>
              <a:gd name="connsiteY6" fmla="*/ 0 h 11458472"/>
              <a:gd name="connsiteX7" fmla="*/ 9861488 w 9861488"/>
              <a:gd name="connsiteY7" fmla="*/ 7066862 h 11458472"/>
              <a:gd name="connsiteX8" fmla="*/ 4594048 w 9861488"/>
              <a:gd name="connsiteY8" fmla="*/ 11458472 h 11458472"/>
              <a:gd name="connsiteX0" fmla="*/ 0 w 9861488"/>
              <a:gd name="connsiteY0" fmla="*/ 5948221 h 11549912"/>
              <a:gd name="connsiteX1" fmla="*/ 1863 w 9861488"/>
              <a:gd name="connsiteY1" fmla="*/ 5698862 h 11549912"/>
              <a:gd name="connsiteX2" fmla="*/ 320025 w 9861488"/>
              <a:gd name="connsiteY2" fmla="*/ 3799836 h 11549912"/>
              <a:gd name="connsiteX3" fmla="*/ 3430486 w 9861488"/>
              <a:gd name="connsiteY3" fmla="*/ 295907 h 11549912"/>
              <a:gd name="connsiteX4" fmla="*/ 3863859 w 9861488"/>
              <a:gd name="connsiteY4" fmla="*/ 55612 h 11549912"/>
              <a:gd name="connsiteX5" fmla="*/ 3969651 w 9861488"/>
              <a:gd name="connsiteY5" fmla="*/ 0 h 11549912"/>
              <a:gd name="connsiteX6" fmla="*/ 9861488 w 9861488"/>
              <a:gd name="connsiteY6" fmla="*/ 7066862 h 11549912"/>
              <a:gd name="connsiteX7" fmla="*/ 4685488 w 9861488"/>
              <a:gd name="connsiteY7" fmla="*/ 11549912 h 11549912"/>
              <a:gd name="connsiteX0" fmla="*/ 0 w 9861488"/>
              <a:gd name="connsiteY0" fmla="*/ 5948221 h 7066862"/>
              <a:gd name="connsiteX1" fmla="*/ 1863 w 9861488"/>
              <a:gd name="connsiteY1" fmla="*/ 5698862 h 7066862"/>
              <a:gd name="connsiteX2" fmla="*/ 320025 w 9861488"/>
              <a:gd name="connsiteY2" fmla="*/ 3799836 h 7066862"/>
              <a:gd name="connsiteX3" fmla="*/ 3430486 w 9861488"/>
              <a:gd name="connsiteY3" fmla="*/ 295907 h 7066862"/>
              <a:gd name="connsiteX4" fmla="*/ 3863859 w 9861488"/>
              <a:gd name="connsiteY4" fmla="*/ 55612 h 7066862"/>
              <a:gd name="connsiteX5" fmla="*/ 3969651 w 9861488"/>
              <a:gd name="connsiteY5" fmla="*/ 0 h 7066862"/>
              <a:gd name="connsiteX6" fmla="*/ 9861488 w 9861488"/>
              <a:gd name="connsiteY6" fmla="*/ 7066862 h 7066862"/>
              <a:gd name="connsiteX0" fmla="*/ 0 w 3969651"/>
              <a:gd name="connsiteY0" fmla="*/ 5948221 h 5948221"/>
              <a:gd name="connsiteX1" fmla="*/ 1863 w 3969651"/>
              <a:gd name="connsiteY1" fmla="*/ 5698862 h 5948221"/>
              <a:gd name="connsiteX2" fmla="*/ 320025 w 3969651"/>
              <a:gd name="connsiteY2" fmla="*/ 3799836 h 5948221"/>
              <a:gd name="connsiteX3" fmla="*/ 3430486 w 3969651"/>
              <a:gd name="connsiteY3" fmla="*/ 295907 h 5948221"/>
              <a:gd name="connsiteX4" fmla="*/ 3863859 w 3969651"/>
              <a:gd name="connsiteY4" fmla="*/ 55612 h 5948221"/>
              <a:gd name="connsiteX5" fmla="*/ 3969651 w 3969651"/>
              <a:gd name="connsiteY5" fmla="*/ 0 h 594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651" h="5948221">
                <a:moveTo>
                  <a:pt x="0" y="5948221"/>
                </a:moveTo>
                <a:lnTo>
                  <a:pt x="1863" y="5698862"/>
                </a:lnTo>
                <a:cubicBezTo>
                  <a:pt x="27184" y="5017139"/>
                  <a:pt x="133214" y="4368297"/>
                  <a:pt x="320025" y="3799836"/>
                </a:cubicBezTo>
                <a:cubicBezTo>
                  <a:pt x="810579" y="2305232"/>
                  <a:pt x="2027133" y="1118138"/>
                  <a:pt x="3430486" y="295907"/>
                </a:cubicBezTo>
                <a:cubicBezTo>
                  <a:pt x="3545941" y="228312"/>
                  <a:pt x="3692079" y="146862"/>
                  <a:pt x="3863859" y="55612"/>
                </a:cubicBezTo>
                <a:lnTo>
                  <a:pt x="3969651" y="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ítulo 1">
            <a:extLst>
              <a:ext uri="{FF2B5EF4-FFF2-40B4-BE49-F238E27FC236}">
                <a16:creationId xmlns:a16="http://schemas.microsoft.com/office/drawing/2014/main" id="{C9E0F326-6D3A-424F-935E-F74934F304FC}"/>
              </a:ext>
            </a:extLst>
          </p:cNvPr>
          <p:cNvSpPr>
            <a:spLocks noGrp="1"/>
          </p:cNvSpPr>
          <p:nvPr>
            <p:ph type="title"/>
          </p:nvPr>
        </p:nvSpPr>
        <p:spPr>
          <a:xfrm>
            <a:off x="5692795" y="1025369"/>
            <a:ext cx="5700943" cy="1316854"/>
          </a:xfrm>
        </p:spPr>
        <p:txBody>
          <a:bodyPr anchor="t">
            <a:normAutofit/>
          </a:bodyPr>
          <a:lstStyle/>
          <a:p>
            <a:r>
              <a:rPr lang="es-CR" sz="3600" b="1" i="0" dirty="0">
                <a:effectLst/>
                <a:latin typeface="Gilroy"/>
              </a:rPr>
              <a:t>¿Cómo funciona el modelo en cascada?</a:t>
            </a:r>
            <a:endParaRPr lang="es-CR" sz="3200" dirty="0"/>
          </a:p>
        </p:txBody>
      </p:sp>
      <p:sp>
        <p:nvSpPr>
          <p:cNvPr id="3" name="Marcador de contenido 2">
            <a:extLst>
              <a:ext uri="{FF2B5EF4-FFF2-40B4-BE49-F238E27FC236}">
                <a16:creationId xmlns:a16="http://schemas.microsoft.com/office/drawing/2014/main" id="{C7122EAC-719E-4316-9070-FDE23873DC1B}"/>
              </a:ext>
            </a:extLst>
          </p:cNvPr>
          <p:cNvSpPr>
            <a:spLocks noGrp="1"/>
          </p:cNvSpPr>
          <p:nvPr>
            <p:ph idx="1"/>
          </p:nvPr>
        </p:nvSpPr>
        <p:spPr>
          <a:xfrm>
            <a:off x="5461227" y="2431000"/>
            <a:ext cx="6164081" cy="3799643"/>
          </a:xfrm>
        </p:spPr>
        <p:txBody>
          <a:bodyPr>
            <a:normAutofit fontScale="70000" lnSpcReduction="20000"/>
          </a:bodyPr>
          <a:lstStyle/>
          <a:p>
            <a:pPr algn="l"/>
            <a:r>
              <a:rPr lang="es-CR" sz="2900" b="0" i="0" dirty="0">
                <a:solidFill>
                  <a:schemeClr val="tx1"/>
                </a:solidFill>
                <a:effectLst/>
                <a:latin typeface="Nunito"/>
              </a:rPr>
              <a:t>El modelo en cascada propone dividir en fases cada etapa del desarrollo de software y completar cada una de ellas en un orden específico, es decir, no puedes iniciar la “fase 2” hasta que hayas concluido la “fase 1”.</a:t>
            </a:r>
          </a:p>
          <a:p>
            <a:pPr algn="l"/>
            <a:r>
              <a:rPr lang="es-CR" sz="2900" b="0" i="0" dirty="0">
                <a:solidFill>
                  <a:schemeClr val="tx1"/>
                </a:solidFill>
                <a:effectLst/>
                <a:latin typeface="Nunito"/>
              </a:rPr>
              <a:t>Otra de las características del modelo en cascada, es que debes de hacer un análisis y comprobación del funcionamiento de cada una de las fases al concluirlas, antes de pasar a la siguiente, detectando así los posibles errores y corrigiéndolos antes de avanzar.</a:t>
            </a:r>
          </a:p>
          <a:p>
            <a:endParaRPr lang="es-CR" sz="2400" dirty="0"/>
          </a:p>
        </p:txBody>
      </p:sp>
    </p:spTree>
    <p:extLst>
      <p:ext uri="{BB962C8B-B14F-4D97-AF65-F5344CB8AC3E}">
        <p14:creationId xmlns:p14="http://schemas.microsoft.com/office/powerpoint/2010/main" val="172213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86FA6F-770E-4259-A28E-0DB14D813295}"/>
              </a:ext>
            </a:extLst>
          </p:cNvPr>
          <p:cNvSpPr>
            <a:spLocks noGrp="1"/>
          </p:cNvSpPr>
          <p:nvPr>
            <p:ph type="title"/>
          </p:nvPr>
        </p:nvSpPr>
        <p:spPr>
          <a:xfrm>
            <a:off x="762000" y="1205883"/>
            <a:ext cx="10668000" cy="1524000"/>
          </a:xfrm>
        </p:spPr>
        <p:txBody>
          <a:bodyPr/>
          <a:lstStyle/>
          <a:p>
            <a:r>
              <a:rPr lang="es-CR" b="1" i="0" dirty="0">
                <a:effectLst/>
                <a:latin typeface="Nunito"/>
              </a:rPr>
              <a:t>¿Y para qué sirve el modelo en cascada?</a:t>
            </a:r>
            <a:endParaRPr lang="es-CR" dirty="0"/>
          </a:p>
        </p:txBody>
      </p:sp>
      <p:sp>
        <p:nvSpPr>
          <p:cNvPr id="3" name="Marcador de contenido 2">
            <a:extLst>
              <a:ext uri="{FF2B5EF4-FFF2-40B4-BE49-F238E27FC236}">
                <a16:creationId xmlns:a16="http://schemas.microsoft.com/office/drawing/2014/main" id="{D0DE4F5C-472E-4193-B644-D6B51B048A24}"/>
              </a:ext>
            </a:extLst>
          </p:cNvPr>
          <p:cNvSpPr>
            <a:spLocks noGrp="1"/>
          </p:cNvSpPr>
          <p:nvPr>
            <p:ph idx="1"/>
          </p:nvPr>
        </p:nvSpPr>
        <p:spPr>
          <a:xfrm>
            <a:off x="762000" y="2454676"/>
            <a:ext cx="8225161" cy="3818083"/>
          </a:xfrm>
        </p:spPr>
        <p:txBody>
          <a:bodyPr/>
          <a:lstStyle/>
          <a:p>
            <a:r>
              <a:rPr lang="es-CR" b="0" i="0" dirty="0">
                <a:solidFill>
                  <a:schemeClr val="tx1"/>
                </a:solidFill>
                <a:effectLst/>
                <a:latin typeface="Nunito"/>
              </a:rPr>
              <a:t>Este proceso permite que puedas relacionar cada una de las etapas del modelo en cascada con la anterior, de esta manera, considerar los elementos que debes quitar o añadir en la fase siguiente. </a:t>
            </a:r>
            <a:endParaRPr lang="es-CR" dirty="0">
              <a:solidFill>
                <a:schemeClr val="tx1"/>
              </a:solidFill>
            </a:endParaRPr>
          </a:p>
        </p:txBody>
      </p:sp>
    </p:spTree>
    <p:extLst>
      <p:ext uri="{BB962C8B-B14F-4D97-AF65-F5344CB8AC3E}">
        <p14:creationId xmlns:p14="http://schemas.microsoft.com/office/powerpoint/2010/main" val="1186587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2CFC65-34D7-41F5-93DF-510DEA4037CA}"/>
              </a:ext>
            </a:extLst>
          </p:cNvPr>
          <p:cNvSpPr>
            <a:spLocks noGrp="1"/>
          </p:cNvSpPr>
          <p:nvPr>
            <p:ph type="title"/>
          </p:nvPr>
        </p:nvSpPr>
        <p:spPr>
          <a:xfrm>
            <a:off x="762000" y="948431"/>
            <a:ext cx="10668000" cy="1524000"/>
          </a:xfrm>
        </p:spPr>
        <p:txBody>
          <a:bodyPr/>
          <a:lstStyle/>
          <a:p>
            <a:r>
              <a:rPr lang="es-CR" b="1" i="0" dirty="0">
                <a:effectLst/>
                <a:latin typeface="Gilroy"/>
              </a:rPr>
              <a:t>Fases del modelo en cascada</a:t>
            </a:r>
            <a:br>
              <a:rPr lang="es-CR" b="1" i="0" dirty="0">
                <a:solidFill>
                  <a:srgbClr val="070E27"/>
                </a:solidFill>
                <a:effectLst/>
                <a:latin typeface="Gilroy"/>
              </a:rPr>
            </a:br>
            <a:endParaRPr lang="es-CR" dirty="0"/>
          </a:p>
        </p:txBody>
      </p:sp>
      <p:sp>
        <p:nvSpPr>
          <p:cNvPr id="3" name="Marcador de contenido 2">
            <a:extLst>
              <a:ext uri="{FF2B5EF4-FFF2-40B4-BE49-F238E27FC236}">
                <a16:creationId xmlns:a16="http://schemas.microsoft.com/office/drawing/2014/main" id="{2C002615-638A-4D36-A132-91CA78FAA441}"/>
              </a:ext>
            </a:extLst>
          </p:cNvPr>
          <p:cNvSpPr>
            <a:spLocks noGrp="1"/>
          </p:cNvSpPr>
          <p:nvPr>
            <p:ph idx="1"/>
          </p:nvPr>
        </p:nvSpPr>
        <p:spPr>
          <a:xfrm>
            <a:off x="762000" y="1993037"/>
            <a:ext cx="10668000" cy="3818083"/>
          </a:xfrm>
        </p:spPr>
        <p:txBody>
          <a:bodyPr>
            <a:normAutofit fontScale="92500" lnSpcReduction="20000"/>
          </a:bodyPr>
          <a:lstStyle/>
          <a:p>
            <a:pPr>
              <a:buFont typeface="+mj-lt"/>
              <a:buAutoNum type="arabicPeriod"/>
            </a:pPr>
            <a:r>
              <a:rPr lang="es-CR" b="0" i="0" dirty="0">
                <a:solidFill>
                  <a:schemeClr val="tx1"/>
                </a:solidFill>
                <a:effectLst/>
                <a:latin typeface="Nunito"/>
              </a:rPr>
              <a:t>Análisis de requisitos</a:t>
            </a:r>
          </a:p>
          <a:p>
            <a:pPr>
              <a:buFont typeface="+mj-lt"/>
              <a:buAutoNum type="arabicPeriod"/>
            </a:pPr>
            <a:r>
              <a:rPr lang="es-CR" b="0" i="0" dirty="0">
                <a:solidFill>
                  <a:schemeClr val="tx1"/>
                </a:solidFill>
                <a:effectLst/>
                <a:latin typeface="Nunito"/>
              </a:rPr>
              <a:t>Diseño del sistema</a:t>
            </a:r>
          </a:p>
          <a:p>
            <a:pPr>
              <a:buFont typeface="+mj-lt"/>
              <a:buAutoNum type="arabicPeriod"/>
            </a:pPr>
            <a:r>
              <a:rPr lang="es-CR" b="0" i="0" dirty="0">
                <a:solidFill>
                  <a:schemeClr val="tx1"/>
                </a:solidFill>
                <a:effectLst/>
                <a:latin typeface="Nunito"/>
              </a:rPr>
              <a:t>Diseño del programa</a:t>
            </a:r>
          </a:p>
          <a:p>
            <a:pPr>
              <a:buFont typeface="+mj-lt"/>
              <a:buAutoNum type="arabicPeriod"/>
            </a:pPr>
            <a:r>
              <a:rPr lang="es-CR" b="0" i="0" dirty="0">
                <a:solidFill>
                  <a:schemeClr val="tx1"/>
                </a:solidFill>
                <a:effectLst/>
                <a:latin typeface="Nunito"/>
              </a:rPr>
              <a:t>Codificación</a:t>
            </a:r>
          </a:p>
          <a:p>
            <a:pPr>
              <a:buFont typeface="+mj-lt"/>
              <a:buAutoNum type="arabicPeriod"/>
            </a:pPr>
            <a:r>
              <a:rPr lang="es-CR" b="0" i="0" dirty="0">
                <a:solidFill>
                  <a:schemeClr val="tx1"/>
                </a:solidFill>
                <a:effectLst/>
                <a:latin typeface="Nunito"/>
              </a:rPr>
              <a:t>Pruebas</a:t>
            </a:r>
          </a:p>
          <a:p>
            <a:pPr>
              <a:buFont typeface="+mj-lt"/>
              <a:buAutoNum type="arabicPeriod"/>
            </a:pPr>
            <a:r>
              <a:rPr lang="es-CR" b="0" i="0" dirty="0">
                <a:solidFill>
                  <a:schemeClr val="tx1"/>
                </a:solidFill>
                <a:effectLst/>
                <a:latin typeface="Nunito"/>
              </a:rPr>
              <a:t>Implementación o verificación del programa</a:t>
            </a:r>
          </a:p>
          <a:p>
            <a:pPr>
              <a:buFont typeface="+mj-lt"/>
              <a:buAutoNum type="arabicPeriod"/>
            </a:pPr>
            <a:r>
              <a:rPr lang="es-CR" b="0" i="0" dirty="0">
                <a:solidFill>
                  <a:schemeClr val="tx1"/>
                </a:solidFill>
                <a:effectLst/>
                <a:latin typeface="Nunito"/>
              </a:rPr>
              <a:t>Mantenimiento</a:t>
            </a:r>
          </a:p>
          <a:p>
            <a:endParaRPr lang="es-CR" dirty="0"/>
          </a:p>
        </p:txBody>
      </p:sp>
    </p:spTree>
    <p:extLst>
      <p:ext uri="{BB962C8B-B14F-4D97-AF65-F5344CB8AC3E}">
        <p14:creationId xmlns:p14="http://schemas.microsoft.com/office/powerpoint/2010/main" val="2618593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A883764-1238-44FE-B12C-011F34555DBD}"/>
              </a:ext>
            </a:extLst>
          </p:cNvPr>
          <p:cNvSpPr>
            <a:spLocks noGrp="1"/>
          </p:cNvSpPr>
          <p:nvPr>
            <p:ph idx="1"/>
          </p:nvPr>
        </p:nvSpPr>
        <p:spPr>
          <a:xfrm>
            <a:off x="762000" y="1291701"/>
            <a:ext cx="10668000" cy="4771748"/>
          </a:xfrm>
        </p:spPr>
        <p:txBody>
          <a:bodyPr>
            <a:normAutofit fontScale="92500"/>
          </a:bodyPr>
          <a:lstStyle/>
          <a:p>
            <a:pPr marL="0" indent="0">
              <a:buNone/>
            </a:pPr>
            <a:r>
              <a:rPr lang="es-CR" dirty="0">
                <a:solidFill>
                  <a:schemeClr val="tx1"/>
                </a:solidFill>
                <a:latin typeface="Nunito"/>
              </a:rPr>
              <a:t>Es</a:t>
            </a:r>
            <a:r>
              <a:rPr lang="es-CR" b="0" i="0" dirty="0">
                <a:solidFill>
                  <a:schemeClr val="tx1"/>
                </a:solidFill>
                <a:effectLst/>
                <a:latin typeface="Nunito"/>
              </a:rPr>
              <a:t> común encontrar una variación en la que las fases del modelo en cascada se dividan en cinco, lo cual, por lo general, se debe a que algunas de las etapas se fusionan en una sola, quedando de la siguiente manera:</a:t>
            </a:r>
          </a:p>
          <a:p>
            <a:pPr>
              <a:buFont typeface="+mj-lt"/>
              <a:buAutoNum type="arabicPeriod"/>
            </a:pPr>
            <a:r>
              <a:rPr lang="es-CR" i="0" u="sng" dirty="0">
                <a:solidFill>
                  <a:schemeClr val="tx1"/>
                </a:solidFill>
                <a:effectLst/>
                <a:latin typeface="Nunito"/>
              </a:rPr>
              <a:t>Análisis</a:t>
            </a:r>
          </a:p>
          <a:p>
            <a:pPr>
              <a:buFont typeface="+mj-lt"/>
              <a:buAutoNum type="arabicPeriod"/>
            </a:pPr>
            <a:r>
              <a:rPr lang="es-CR" i="0" u="sng" dirty="0">
                <a:solidFill>
                  <a:schemeClr val="tx1"/>
                </a:solidFill>
                <a:effectLst/>
                <a:latin typeface="Nunito"/>
              </a:rPr>
              <a:t>Diseño</a:t>
            </a:r>
          </a:p>
          <a:p>
            <a:pPr>
              <a:buFont typeface="+mj-lt"/>
              <a:buAutoNum type="arabicPeriod"/>
            </a:pPr>
            <a:r>
              <a:rPr lang="es-CR" i="0" u="sng" dirty="0">
                <a:solidFill>
                  <a:schemeClr val="tx1"/>
                </a:solidFill>
                <a:effectLst/>
                <a:latin typeface="Nunito"/>
              </a:rPr>
              <a:t>Implementación</a:t>
            </a:r>
          </a:p>
          <a:p>
            <a:pPr>
              <a:buFont typeface="+mj-lt"/>
              <a:buAutoNum type="arabicPeriod"/>
            </a:pPr>
            <a:r>
              <a:rPr lang="es-CR" i="0" u="sng" dirty="0">
                <a:solidFill>
                  <a:schemeClr val="tx1"/>
                </a:solidFill>
                <a:effectLst/>
                <a:latin typeface="Nunito"/>
              </a:rPr>
              <a:t>Verificación</a:t>
            </a:r>
          </a:p>
          <a:p>
            <a:pPr>
              <a:buFont typeface="+mj-lt"/>
              <a:buAutoNum type="arabicPeriod"/>
            </a:pPr>
            <a:r>
              <a:rPr lang="es-CR" i="0" u="sng" dirty="0">
                <a:solidFill>
                  <a:schemeClr val="tx1"/>
                </a:solidFill>
                <a:effectLst/>
                <a:latin typeface="Nunito"/>
              </a:rPr>
              <a:t>Mantenimiento</a:t>
            </a:r>
          </a:p>
          <a:p>
            <a:endParaRPr lang="es-CR" dirty="0"/>
          </a:p>
        </p:txBody>
      </p:sp>
    </p:spTree>
    <p:extLst>
      <p:ext uri="{BB962C8B-B14F-4D97-AF65-F5344CB8AC3E}">
        <p14:creationId xmlns:p14="http://schemas.microsoft.com/office/powerpoint/2010/main" val="1798498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52" name="Freeform: Shape 134">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2053" name="Freeform: Shape 136">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2054" name="Freeform: Shape 138">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2055" name="Rectangle 140">
            <a:extLst>
              <a:ext uri="{FF2B5EF4-FFF2-40B4-BE49-F238E27FC236}">
                <a16:creationId xmlns:a16="http://schemas.microsoft.com/office/drawing/2014/main" id="{D3BA2E71-8E5C-44AF-80E2-34A649FA5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6" name="Freeform: Shape 142">
            <a:extLst>
              <a:ext uri="{FF2B5EF4-FFF2-40B4-BE49-F238E27FC236}">
                <a16:creationId xmlns:a16="http://schemas.microsoft.com/office/drawing/2014/main" id="{AC0368F0-DEE4-42C8-A456-3D935D44EC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35639"/>
            <a:ext cx="5210175" cy="5022362"/>
          </a:xfrm>
          <a:custGeom>
            <a:avLst/>
            <a:gdLst>
              <a:gd name="connsiteX0" fmla="*/ 0 w 4212773"/>
              <a:gd name="connsiteY0" fmla="*/ 0 h 6498740"/>
              <a:gd name="connsiteX1" fmla="*/ 159023 w 4212773"/>
              <a:gd name="connsiteY1" fmla="*/ 12872 h 6498740"/>
              <a:gd name="connsiteX2" fmla="*/ 1697597 w 4212773"/>
              <a:gd name="connsiteY2" fmla="*/ 306418 h 6498740"/>
              <a:gd name="connsiteX3" fmla="*/ 4047822 w 4212773"/>
              <a:gd name="connsiteY3" fmla="*/ 3511272 h 6498740"/>
              <a:gd name="connsiteX4" fmla="*/ 3551503 w 4212773"/>
              <a:gd name="connsiteY4" fmla="*/ 6184235 h 6498740"/>
              <a:gd name="connsiteX5" fmla="*/ 3163159 w 4212773"/>
              <a:gd name="connsiteY5" fmla="*/ 6459073 h 6498740"/>
              <a:gd name="connsiteX6" fmla="*/ 3092077 w 4212773"/>
              <a:gd name="connsiteY6" fmla="*/ 6498740 h 6498740"/>
              <a:gd name="connsiteX7" fmla="*/ 0 w 4212773"/>
              <a:gd name="connsiteY7" fmla="*/ 6498740 h 6498740"/>
              <a:gd name="connsiteX8" fmla="*/ 0 w 4212773"/>
              <a:gd name="connsiteY8" fmla="*/ 0 h 6498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12773" h="6498740">
                <a:moveTo>
                  <a:pt x="0" y="0"/>
                </a:moveTo>
                <a:lnTo>
                  <a:pt x="159023" y="12872"/>
                </a:lnTo>
                <a:cubicBezTo>
                  <a:pt x="659101" y="63644"/>
                  <a:pt x="1176498" y="175345"/>
                  <a:pt x="1697597" y="306418"/>
                </a:cubicBezTo>
                <a:cubicBezTo>
                  <a:pt x="3312474" y="712392"/>
                  <a:pt x="3742395" y="1999786"/>
                  <a:pt x="4047822" y="3511272"/>
                </a:cubicBezTo>
                <a:cubicBezTo>
                  <a:pt x="4252232" y="4523358"/>
                  <a:pt x="4422733" y="5443193"/>
                  <a:pt x="3551503" y="6184235"/>
                </a:cubicBezTo>
                <a:cubicBezTo>
                  <a:pt x="3429343" y="6288166"/>
                  <a:pt x="3299185" y="6378784"/>
                  <a:pt x="3163159" y="6459073"/>
                </a:cubicBezTo>
                <a:lnTo>
                  <a:pt x="3092077" y="6498740"/>
                </a:lnTo>
                <a:lnTo>
                  <a:pt x="0" y="649874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pic>
        <p:nvPicPr>
          <p:cNvPr id="2050" name="Picture 2" descr="✓ Modelo en cascada: ¿Qué es y cómo funciona?【2021】">
            <a:extLst>
              <a:ext uri="{FF2B5EF4-FFF2-40B4-BE49-F238E27FC236}">
                <a16:creationId xmlns:a16="http://schemas.microsoft.com/office/drawing/2014/main" id="{E5DA1623-1EAE-4288-83B4-CC7CC956E7B0}"/>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606" b="3701"/>
          <a:stretch/>
        </p:blipFill>
        <p:spPr bwMode="auto">
          <a:xfrm>
            <a:off x="762001" y="762000"/>
            <a:ext cx="10667999" cy="5333999"/>
          </a:xfrm>
          <a:prstGeom prst="rect">
            <a:avLst/>
          </a:prstGeom>
          <a:noFill/>
          <a:extLst>
            <a:ext uri="{909E8E84-426E-40DD-AFC4-6F175D3DCCD1}">
              <a14:hiddenFill xmlns:a14="http://schemas.microsoft.com/office/drawing/2010/main">
                <a:solidFill>
                  <a:srgbClr val="FFFFFF"/>
                </a:solidFill>
              </a14:hiddenFill>
            </a:ext>
          </a:extLst>
        </p:spPr>
      </p:pic>
      <p:sp>
        <p:nvSpPr>
          <p:cNvPr id="145" name="Freeform: Shape 144">
            <a:extLst>
              <a:ext uri="{FF2B5EF4-FFF2-40B4-BE49-F238E27FC236}">
                <a16:creationId xmlns:a16="http://schemas.microsoft.com/office/drawing/2014/main" id="{740291AF-A97E-4C43-A763-5023B143C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491236" y="-614912"/>
            <a:ext cx="1085853"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sp>
        <p:nvSpPr>
          <p:cNvPr id="147" name="Freeform: Shape 146">
            <a:extLst>
              <a:ext uri="{FF2B5EF4-FFF2-40B4-BE49-F238E27FC236}">
                <a16:creationId xmlns:a16="http://schemas.microsoft.com/office/drawing/2014/main" id="{EB48800F-1911-4388-AEF0-087CD49D14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419349"/>
            <a:ext cx="1028700" cy="4438651"/>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rgbClr val="F1CB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Tree>
    <p:extLst>
      <p:ext uri="{BB962C8B-B14F-4D97-AF65-F5344CB8AC3E}">
        <p14:creationId xmlns:p14="http://schemas.microsoft.com/office/powerpoint/2010/main" val="1770334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CE3EB25-3715-47E7-AA07-B626A9BBDA86}"/>
              </a:ext>
            </a:extLst>
          </p:cNvPr>
          <p:cNvSpPr>
            <a:spLocks noGrp="1"/>
          </p:cNvSpPr>
          <p:nvPr>
            <p:ph idx="1"/>
          </p:nvPr>
        </p:nvSpPr>
        <p:spPr>
          <a:xfrm>
            <a:off x="460159" y="883328"/>
            <a:ext cx="10668000" cy="4771748"/>
          </a:xfrm>
        </p:spPr>
        <p:txBody>
          <a:bodyPr>
            <a:normAutofit fontScale="85000" lnSpcReduction="10000"/>
          </a:bodyPr>
          <a:lstStyle/>
          <a:p>
            <a:pPr algn="l"/>
            <a:r>
              <a:rPr lang="es-CR" b="1" i="1" dirty="0">
                <a:solidFill>
                  <a:schemeClr val="tx1"/>
                </a:solidFill>
                <a:effectLst>
                  <a:outerShdw blurRad="38100" dist="38100" dir="2700000" algn="tl">
                    <a:srgbClr val="000000">
                      <a:alpha val="43137"/>
                    </a:srgbClr>
                  </a:outerShdw>
                </a:effectLst>
                <a:latin typeface="Gilroy"/>
              </a:rPr>
              <a:t>1. Análisis</a:t>
            </a:r>
          </a:p>
          <a:p>
            <a:pPr marL="0" indent="0" algn="l">
              <a:buNone/>
            </a:pPr>
            <a:r>
              <a:rPr lang="es-CR" b="0" i="0" dirty="0">
                <a:solidFill>
                  <a:schemeClr val="tx1"/>
                </a:solidFill>
                <a:effectLst/>
                <a:latin typeface="Nunito"/>
              </a:rPr>
              <a:t>Esta es la etapa de preparación de tu proyecto. En esta fase, tu trabajo será determinar cuáles son las necesidades y los objetivos a cumplir de tu proyecto, y posteriormente reunir todos los requisitos que se deben cumplir en el desarrollo del software para llevar a cabo todo el proceso y cumplir con tus objetivos.</a:t>
            </a:r>
          </a:p>
          <a:p>
            <a:r>
              <a:rPr lang="es-CR" b="1" i="1" dirty="0">
                <a:solidFill>
                  <a:schemeClr val="tx1"/>
                </a:solidFill>
                <a:latin typeface="Gilroy"/>
              </a:rPr>
              <a:t>2.Diseño</a:t>
            </a:r>
            <a:endParaRPr lang="es-CR" b="1" i="1" dirty="0">
              <a:solidFill>
                <a:schemeClr val="tx1"/>
              </a:solidFill>
              <a:effectLst/>
              <a:latin typeface="Gilroy"/>
            </a:endParaRPr>
          </a:p>
          <a:p>
            <a:pPr marL="0" indent="0" algn="l">
              <a:buNone/>
            </a:pPr>
            <a:r>
              <a:rPr lang="es-CR" b="0" i="0" dirty="0">
                <a:solidFill>
                  <a:schemeClr val="tx1"/>
                </a:solidFill>
                <a:effectLst/>
                <a:latin typeface="Nunito"/>
              </a:rPr>
              <a:t>Esta etapa del modelo de cascada es la favorita de muchos, ya que es el momento en que te pondrás creativo. Durante esta fase, debes definir la organización de la  estructura y de todos los elementos que necesitas para el desarrollo de tu software. </a:t>
            </a:r>
          </a:p>
          <a:p>
            <a:endParaRPr lang="es-CR" dirty="0"/>
          </a:p>
        </p:txBody>
      </p:sp>
    </p:spTree>
    <p:extLst>
      <p:ext uri="{BB962C8B-B14F-4D97-AF65-F5344CB8AC3E}">
        <p14:creationId xmlns:p14="http://schemas.microsoft.com/office/powerpoint/2010/main" val="95561762"/>
      </p:ext>
    </p:extLst>
  </p:cSld>
  <p:clrMapOvr>
    <a:masterClrMapping/>
  </p:clrMapOvr>
</p:sld>
</file>

<file path=ppt/theme/theme1.xml><?xml version="1.0" encoding="utf-8"?>
<a:theme xmlns:a="http://schemas.openxmlformats.org/drawingml/2006/main" name="PebbleVTI">
  <a:themeElements>
    <a:clrScheme name="AnalogousFromRegularSeedRightStep">
      <a:dk1>
        <a:srgbClr val="000000"/>
      </a:dk1>
      <a:lt1>
        <a:srgbClr val="FFFFFF"/>
      </a:lt1>
      <a:dk2>
        <a:srgbClr val="301B2C"/>
      </a:dk2>
      <a:lt2>
        <a:srgbClr val="F3F2F0"/>
      </a:lt2>
      <a:accent1>
        <a:srgbClr val="2B80E5"/>
      </a:accent1>
      <a:accent2>
        <a:srgbClr val="3138D8"/>
      </a:accent2>
      <a:accent3>
        <a:srgbClr val="712BE5"/>
      </a:accent3>
      <a:accent4>
        <a:srgbClr val="AD19D3"/>
      </a:accent4>
      <a:accent5>
        <a:srgbClr val="E52BBE"/>
      </a:accent5>
      <a:accent6>
        <a:srgbClr val="D3195E"/>
      </a:accent6>
      <a:hlink>
        <a:srgbClr val="B8803D"/>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53</TotalTime>
  <Words>759</Words>
  <Application>Microsoft Office PowerPoint</Application>
  <PresentationFormat>Panorámica</PresentationFormat>
  <Paragraphs>50</Paragraphs>
  <Slides>13</Slides>
  <Notes>0</Notes>
  <HiddenSlides>0</HiddenSlides>
  <MMClips>1</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13</vt:i4>
      </vt:variant>
    </vt:vector>
  </HeadingPairs>
  <TitlesOfParts>
    <vt:vector size="20" baseType="lpstr">
      <vt:lpstr>Arial</vt:lpstr>
      <vt:lpstr>Avenir Next LT Pro</vt:lpstr>
      <vt:lpstr>Avenir Next LT Pro Light</vt:lpstr>
      <vt:lpstr>Gilroy</vt:lpstr>
      <vt:lpstr>Nunito</vt:lpstr>
      <vt:lpstr>Sitka Subheading</vt:lpstr>
      <vt:lpstr>PebbleVTI</vt:lpstr>
      <vt:lpstr> Metodologías del desarrollo de software Modelo en cascada</vt:lpstr>
      <vt:lpstr>Modelo cascada</vt:lpstr>
      <vt:lpstr>¿Qué es el modelo cascada?</vt:lpstr>
      <vt:lpstr>¿Cómo funciona el modelo en cascada?</vt:lpstr>
      <vt:lpstr>¿Y para qué sirve el modelo en cascada?</vt:lpstr>
      <vt:lpstr>Fases del modelo en cascada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Metodologías del desarrollo de software Modelo en cascada</dc:title>
  <dc:creator>Sandra Alfaro Madrigal</dc:creator>
  <cp:lastModifiedBy>Sandra Alfaro Madrigal</cp:lastModifiedBy>
  <cp:revision>2</cp:revision>
  <dcterms:created xsi:type="dcterms:W3CDTF">2021-08-08T19:15:27Z</dcterms:created>
  <dcterms:modified xsi:type="dcterms:W3CDTF">2021-08-09T04:11:04Z</dcterms:modified>
</cp:coreProperties>
</file>

<file path=docProps/thumbnail.jpeg>
</file>